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58" r:id="rId4"/>
    <p:sldId id="263" r:id="rId5"/>
    <p:sldId id="262" r:id="rId6"/>
    <p:sldId id="261" r:id="rId7"/>
    <p:sldId id="265" r:id="rId8"/>
    <p:sldId id="259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3162" autoAdjust="0"/>
  </p:normalViewPr>
  <p:slideViewPr>
    <p:cSldViewPr snapToGrid="0">
      <p:cViewPr varScale="1">
        <p:scale>
          <a:sx n="64" d="100"/>
          <a:sy n="64" d="100"/>
        </p:scale>
        <p:origin x="90" y="2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0T22:16:55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1,'28161'0,"-28129"0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0T22:17:04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1,'28294'0,"-28265"0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0T22:17:20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0,'25857'0,"-25852"0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33303-335C-4A66-9B2A-8ECDEA1E4441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39B2B-31F1-4A9F-B153-06F7B5E5EC7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857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474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mize</a:t>
            </a:r>
            <a:r>
              <a:rPr lang="en-GB" dirty="0"/>
              <a:t> za </a:t>
            </a:r>
            <a:r>
              <a:rPr lang="en-GB" dirty="0" err="1"/>
              <a:t>omejitev</a:t>
            </a:r>
            <a:r>
              <a:rPr lang="en-GB" dirty="0"/>
              <a:t> </a:t>
            </a:r>
            <a:r>
              <a:rPr lang="en-GB" dirty="0" err="1"/>
              <a:t>območja</a:t>
            </a:r>
            <a:r>
              <a:rPr lang="en-GB" dirty="0"/>
              <a:t> </a:t>
            </a:r>
            <a:r>
              <a:rPr lang="en-GB" dirty="0" err="1"/>
              <a:t>iskanja</a:t>
            </a:r>
            <a:r>
              <a:rPr lang="en-GB" dirty="0"/>
              <a:t> in za </a:t>
            </a:r>
            <a:r>
              <a:rPr lang="en-GB" dirty="0" err="1"/>
              <a:t>omejitev</a:t>
            </a:r>
            <a:r>
              <a:rPr lang="en-GB" dirty="0"/>
              <a:t> </a:t>
            </a:r>
            <a:r>
              <a:rPr lang="en-GB" dirty="0" err="1"/>
              <a:t>števila</a:t>
            </a:r>
            <a:r>
              <a:rPr lang="en-GB" dirty="0"/>
              <a:t> </a:t>
            </a:r>
            <a:r>
              <a:rPr lang="en-GB" dirty="0" err="1"/>
              <a:t>napak</a:t>
            </a:r>
            <a:endParaRPr lang="en-GB" dirty="0"/>
          </a:p>
          <a:p>
            <a:r>
              <a:rPr lang="en-GB" dirty="0" err="1"/>
              <a:t>detekcija</a:t>
            </a:r>
            <a:r>
              <a:rPr lang="en-GB" dirty="0"/>
              <a:t> in </a:t>
            </a:r>
            <a:r>
              <a:rPr lang="en-GB" dirty="0" err="1"/>
              <a:t>anotacija</a:t>
            </a:r>
            <a:r>
              <a:rPr lang="en-GB" dirty="0"/>
              <a:t> </a:t>
            </a:r>
            <a:r>
              <a:rPr lang="en-GB" dirty="0" err="1"/>
              <a:t>objektov</a:t>
            </a:r>
            <a:r>
              <a:rPr lang="en-GB" dirty="0"/>
              <a:t> v </a:t>
            </a:r>
            <a:r>
              <a:rPr lang="en-GB" dirty="0" err="1"/>
              <a:t>realnem</a:t>
            </a:r>
            <a:r>
              <a:rPr lang="en-GB" dirty="0"/>
              <a:t> </a:t>
            </a:r>
            <a:r>
              <a:rPr lang="en-GB" dirty="0" err="1"/>
              <a:t>času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Takšna</a:t>
            </a:r>
            <a:r>
              <a:rPr lang="en-GB" dirty="0"/>
              <a:t> </a:t>
            </a:r>
            <a:r>
              <a:rPr lang="en-GB" dirty="0" err="1"/>
              <a:t>aplikacija</a:t>
            </a:r>
            <a:r>
              <a:rPr lang="en-GB" dirty="0"/>
              <a:t> </a:t>
            </a:r>
            <a:r>
              <a:rPr lang="en-GB" dirty="0" err="1"/>
              <a:t>primerna</a:t>
            </a:r>
            <a:r>
              <a:rPr lang="en-GB" dirty="0"/>
              <a:t> za </a:t>
            </a:r>
            <a:r>
              <a:rPr lang="en-GB" dirty="0" err="1"/>
              <a:t>uporabo</a:t>
            </a:r>
            <a:r>
              <a:rPr lang="en-GB" dirty="0"/>
              <a:t> v </a:t>
            </a:r>
            <a:r>
              <a:rPr lang="en-GB" dirty="0" err="1"/>
              <a:t>robotskih</a:t>
            </a:r>
            <a:r>
              <a:rPr lang="en-GB" dirty="0"/>
              <a:t> </a:t>
            </a:r>
            <a:r>
              <a:rPr lang="en-GB" dirty="0" err="1"/>
              <a:t>aplikacijah</a:t>
            </a:r>
            <a:r>
              <a:rPr lang="en-GB" dirty="0"/>
              <a:t> – </a:t>
            </a:r>
            <a:r>
              <a:rPr lang="en-GB" dirty="0" err="1"/>
              <a:t>gostinstvo</a:t>
            </a:r>
            <a:r>
              <a:rPr lang="en-GB" dirty="0"/>
              <a:t>, </a:t>
            </a:r>
            <a:r>
              <a:rPr lang="en-GB" dirty="0" err="1"/>
              <a:t>pomanjkanje</a:t>
            </a:r>
            <a:r>
              <a:rPr lang="en-GB" dirty="0"/>
              <a:t> </a:t>
            </a:r>
            <a:r>
              <a:rPr lang="en-GB" dirty="0" err="1"/>
              <a:t>kadra</a:t>
            </a:r>
            <a:endParaRPr lang="en-GB" dirty="0"/>
          </a:p>
          <a:p>
            <a:r>
              <a:rPr lang="en-GB" dirty="0" err="1"/>
              <a:t>Pomembnost</a:t>
            </a:r>
            <a:r>
              <a:rPr lang="en-GB" dirty="0"/>
              <a:t> </a:t>
            </a:r>
            <a:r>
              <a:rPr lang="en-GB" dirty="0" err="1"/>
              <a:t>delovanja</a:t>
            </a:r>
            <a:r>
              <a:rPr lang="en-GB" dirty="0"/>
              <a:t> v </a:t>
            </a:r>
            <a:r>
              <a:rPr lang="en-GB" dirty="0" err="1"/>
              <a:t>realnem</a:t>
            </a:r>
            <a:r>
              <a:rPr lang="en-GB" dirty="0"/>
              <a:t> </a:t>
            </a:r>
            <a:r>
              <a:rPr lang="en-GB" dirty="0" err="1"/>
              <a:t>času</a:t>
            </a:r>
            <a:endParaRPr lang="en-GB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629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RGB </a:t>
            </a:r>
            <a:r>
              <a:rPr lang="en-GB" dirty="0" err="1"/>
              <a:t>kanali</a:t>
            </a:r>
            <a:endParaRPr lang="en-GB" dirty="0"/>
          </a:p>
          <a:p>
            <a:r>
              <a:rPr lang="en-GB" dirty="0"/>
              <a:t>D – </a:t>
            </a:r>
            <a:r>
              <a:rPr lang="en-GB" dirty="0" err="1"/>
              <a:t>globinski</a:t>
            </a:r>
            <a:r>
              <a:rPr lang="en-GB" dirty="0"/>
              <a:t> </a:t>
            </a:r>
            <a:r>
              <a:rPr lang="en-GB" dirty="0" err="1"/>
              <a:t>kanal</a:t>
            </a:r>
            <a:r>
              <a:rPr lang="en-GB" dirty="0"/>
              <a:t> v </a:t>
            </a:r>
            <a:r>
              <a:rPr lang="en-GB" dirty="0" err="1"/>
              <a:t>koordinatnem</a:t>
            </a:r>
            <a:r>
              <a:rPr lang="en-GB" dirty="0"/>
              <a:t> </a:t>
            </a:r>
            <a:r>
              <a:rPr lang="en-GB" dirty="0" err="1"/>
              <a:t>sistemu</a:t>
            </a:r>
            <a:r>
              <a:rPr lang="en-GB" dirty="0"/>
              <a:t> </a:t>
            </a:r>
            <a:r>
              <a:rPr lang="en-GB" dirty="0" err="1"/>
              <a:t>kamere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366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Različni</a:t>
            </a:r>
            <a:r>
              <a:rPr lang="en-GB" dirty="0"/>
              <a:t> </a:t>
            </a:r>
            <a:r>
              <a:rPr lang="en-GB" dirty="0" err="1"/>
              <a:t>načini</a:t>
            </a:r>
            <a:endParaRPr lang="en-GB" dirty="0"/>
          </a:p>
          <a:p>
            <a:r>
              <a:rPr lang="en-GB" dirty="0" err="1"/>
              <a:t>Različne</a:t>
            </a:r>
            <a:r>
              <a:rPr lang="en-GB" dirty="0"/>
              <a:t> </a:t>
            </a:r>
            <a:r>
              <a:rPr lang="en-GB" dirty="0" err="1"/>
              <a:t>kamere</a:t>
            </a:r>
            <a:r>
              <a:rPr lang="en-GB" dirty="0"/>
              <a:t> za </a:t>
            </a:r>
            <a:r>
              <a:rPr lang="en-GB" dirty="0" err="1"/>
              <a:t>zajem</a:t>
            </a:r>
            <a:r>
              <a:rPr lang="en-GB" dirty="0"/>
              <a:t> </a:t>
            </a:r>
            <a:r>
              <a:rPr lang="en-GB" dirty="0" err="1"/>
              <a:t>globinske</a:t>
            </a:r>
            <a:r>
              <a:rPr lang="en-GB" dirty="0"/>
              <a:t> </a:t>
            </a:r>
            <a:r>
              <a:rPr lang="en-GB" dirty="0" err="1"/>
              <a:t>slike</a:t>
            </a:r>
            <a:r>
              <a:rPr lang="en-GB" dirty="0"/>
              <a:t> </a:t>
            </a:r>
            <a:r>
              <a:rPr lang="en-GB" dirty="0" err="1"/>
              <a:t>zunaj</a:t>
            </a:r>
            <a:r>
              <a:rPr lang="en-GB" dirty="0"/>
              <a:t> in </a:t>
            </a:r>
            <a:r>
              <a:rPr lang="en-GB" dirty="0" err="1"/>
              <a:t>notri</a:t>
            </a:r>
            <a:r>
              <a:rPr lang="en-GB" dirty="0"/>
              <a:t> – </a:t>
            </a:r>
            <a:r>
              <a:rPr lang="en-GB" dirty="0" err="1"/>
              <a:t>različni</a:t>
            </a:r>
            <a:r>
              <a:rPr lang="en-GB" dirty="0"/>
              <a:t> </a:t>
            </a:r>
            <a:r>
              <a:rPr lang="en-GB" dirty="0" err="1"/>
              <a:t>algoritmi</a:t>
            </a:r>
            <a:r>
              <a:rPr lang="en-GB" dirty="0"/>
              <a:t> </a:t>
            </a:r>
            <a:r>
              <a:rPr lang="en-GB" dirty="0" err="1"/>
              <a:t>zaznave</a:t>
            </a:r>
            <a:endParaRPr lang="en-GB" dirty="0"/>
          </a:p>
          <a:p>
            <a:endParaRPr lang="en-GB" dirty="0"/>
          </a:p>
          <a:p>
            <a:r>
              <a:rPr lang="en-GB" dirty="0"/>
              <a:t>Kinect, LIDAR, intel RealSense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719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Podatkovne</a:t>
            </a:r>
            <a:r>
              <a:rPr lang="en-GB" dirty="0"/>
              <a:t> </a:t>
            </a:r>
            <a:r>
              <a:rPr lang="en-GB" dirty="0" err="1"/>
              <a:t>baze</a:t>
            </a:r>
            <a:endParaRPr lang="en-GB" dirty="0"/>
          </a:p>
          <a:p>
            <a:r>
              <a:rPr lang="en-GB" dirty="0"/>
              <a:t>Z </a:t>
            </a:r>
            <a:r>
              <a:rPr lang="en-GB" dirty="0" err="1"/>
              <a:t>pojavitvijo</a:t>
            </a:r>
            <a:r>
              <a:rPr lang="en-GB" dirty="0"/>
              <a:t> </a:t>
            </a:r>
            <a:r>
              <a:rPr lang="en-GB" dirty="0" err="1"/>
              <a:t>novih</a:t>
            </a:r>
            <a:r>
              <a:rPr lang="en-GB" dirty="0"/>
              <a:t> </a:t>
            </a:r>
            <a:r>
              <a:rPr lang="en-GB" dirty="0" err="1"/>
              <a:t>kamer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588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Manj</a:t>
            </a:r>
            <a:r>
              <a:rPr lang="en-GB" dirty="0"/>
              <a:t> </a:t>
            </a:r>
            <a:r>
              <a:rPr lang="en-GB" dirty="0" err="1"/>
              <a:t>razviti</a:t>
            </a:r>
            <a:r>
              <a:rPr lang="en-GB" dirty="0"/>
              <a:t> </a:t>
            </a:r>
            <a:r>
              <a:rPr lang="en-GB" dirty="0" err="1"/>
              <a:t>kot</a:t>
            </a:r>
            <a:r>
              <a:rPr lang="en-GB" dirty="0"/>
              <a:t> 2D </a:t>
            </a:r>
            <a:r>
              <a:rPr lang="en-GB" dirty="0" err="1"/>
              <a:t>algoritmi</a:t>
            </a:r>
            <a:r>
              <a:rPr lang="en-GB" dirty="0"/>
              <a:t>, </a:t>
            </a:r>
            <a:r>
              <a:rPr lang="en-GB" dirty="0" err="1"/>
              <a:t>pogosto</a:t>
            </a:r>
            <a:r>
              <a:rPr lang="en-GB" dirty="0"/>
              <a:t> </a:t>
            </a:r>
            <a:r>
              <a:rPr lang="en-GB" dirty="0" err="1"/>
              <a:t>podobni</a:t>
            </a:r>
            <a:r>
              <a:rPr lang="en-GB" dirty="0"/>
              <a:t> oz </a:t>
            </a:r>
            <a:r>
              <a:rPr lang="en-GB" dirty="0" err="1"/>
              <a:t>razširjeni</a:t>
            </a:r>
            <a:r>
              <a:rPr lang="en-GB" dirty="0"/>
              <a:t> 2D </a:t>
            </a:r>
            <a:r>
              <a:rPr lang="en-GB" dirty="0" err="1"/>
              <a:t>algoritmi</a:t>
            </a:r>
            <a:endParaRPr lang="en-GB" dirty="0"/>
          </a:p>
          <a:p>
            <a:r>
              <a:rPr lang="en-GB" dirty="0" err="1"/>
              <a:t>Težji</a:t>
            </a:r>
            <a:r>
              <a:rPr lang="en-GB" dirty="0"/>
              <a:t> </a:t>
            </a:r>
            <a:r>
              <a:rPr lang="en-GB" dirty="0" err="1"/>
              <a:t>dostop</a:t>
            </a:r>
            <a:r>
              <a:rPr lang="en-GB" dirty="0"/>
              <a:t> do </a:t>
            </a:r>
            <a:r>
              <a:rPr lang="en-GB" dirty="0" err="1"/>
              <a:t>opreme</a:t>
            </a:r>
            <a:r>
              <a:rPr lang="en-GB" dirty="0"/>
              <a:t> in </a:t>
            </a:r>
            <a:r>
              <a:rPr lang="en-GB" dirty="0" err="1"/>
              <a:t>posledično</a:t>
            </a:r>
            <a:r>
              <a:rPr lang="en-GB" dirty="0"/>
              <a:t> </a:t>
            </a:r>
            <a:r>
              <a:rPr lang="en-GB" dirty="0" err="1"/>
              <a:t>manj</a:t>
            </a:r>
            <a:r>
              <a:rPr lang="en-GB" dirty="0"/>
              <a:t> </a:t>
            </a:r>
            <a:r>
              <a:rPr lang="en-GB" dirty="0" err="1"/>
              <a:t>podatkovnih</a:t>
            </a:r>
            <a:r>
              <a:rPr lang="en-GB" dirty="0"/>
              <a:t> </a:t>
            </a:r>
            <a:r>
              <a:rPr lang="en-GB" dirty="0" err="1"/>
              <a:t>zbirk</a:t>
            </a:r>
            <a:endParaRPr lang="en-GB" dirty="0"/>
          </a:p>
          <a:p>
            <a:r>
              <a:rPr lang="en-GB" dirty="0" err="1"/>
              <a:t>Zaradi</a:t>
            </a:r>
            <a:r>
              <a:rPr lang="en-GB" dirty="0"/>
              <a:t> </a:t>
            </a:r>
            <a:r>
              <a:rPr lang="en-GB" dirty="0" err="1"/>
              <a:t>dodatne</a:t>
            </a:r>
            <a:r>
              <a:rPr lang="en-GB" dirty="0"/>
              <a:t> (</a:t>
            </a:r>
            <a:r>
              <a:rPr lang="en-GB" dirty="0" err="1"/>
              <a:t>dodatnih</a:t>
            </a:r>
            <a:r>
              <a:rPr lang="en-GB" dirty="0"/>
              <a:t>) </a:t>
            </a:r>
            <a:r>
              <a:rPr lang="en-GB" dirty="0" err="1"/>
              <a:t>dimenzij</a:t>
            </a:r>
            <a:r>
              <a:rPr lang="en-GB" dirty="0"/>
              <a:t> </a:t>
            </a:r>
            <a:r>
              <a:rPr lang="en-GB" dirty="0" err="1"/>
              <a:t>podatkov</a:t>
            </a:r>
            <a:r>
              <a:rPr lang="en-GB" dirty="0"/>
              <a:t> </a:t>
            </a:r>
            <a:r>
              <a:rPr lang="en-GB" dirty="0" err="1"/>
              <a:t>potrebna</a:t>
            </a:r>
            <a:r>
              <a:rPr lang="en-GB" dirty="0"/>
              <a:t> </a:t>
            </a:r>
            <a:r>
              <a:rPr lang="en-GB" dirty="0" err="1"/>
              <a:t>strojna</a:t>
            </a:r>
            <a:r>
              <a:rPr lang="en-GB" dirty="0"/>
              <a:t> </a:t>
            </a:r>
            <a:r>
              <a:rPr lang="en-GB" dirty="0" err="1"/>
              <a:t>oprema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779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RGB only 2D region proposals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2D </a:t>
            </a:r>
            <a:r>
              <a:rPr lang="en-GB" dirty="0" err="1"/>
              <a:t>postane</a:t>
            </a:r>
            <a:r>
              <a:rPr lang="en-GB" dirty="0"/>
              <a:t> </a:t>
            </a:r>
            <a:r>
              <a:rPr lang="en-GB" dirty="0" err="1"/>
              <a:t>Frostum</a:t>
            </a:r>
            <a:r>
              <a:rPr lang="en-GB" dirty="0"/>
              <a:t> – </a:t>
            </a:r>
            <a:r>
              <a:rPr lang="en-GB" dirty="0" err="1"/>
              <a:t>raztegnjen</a:t>
            </a:r>
            <a:r>
              <a:rPr lang="en-GB" dirty="0"/>
              <a:t> 2D z </a:t>
            </a:r>
            <a:r>
              <a:rPr lang="en-GB" dirty="0" err="1"/>
              <a:t>upoštevanjem</a:t>
            </a:r>
            <a:r>
              <a:rPr lang="en-GB" dirty="0"/>
              <a:t> </a:t>
            </a:r>
            <a:r>
              <a:rPr lang="en-GB" dirty="0" err="1"/>
              <a:t>matrike</a:t>
            </a:r>
            <a:r>
              <a:rPr lang="en-GB" dirty="0"/>
              <a:t> </a:t>
            </a:r>
            <a:r>
              <a:rPr lang="en-GB" dirty="0" err="1"/>
              <a:t>projekcije</a:t>
            </a:r>
            <a:r>
              <a:rPr lang="en-GB" dirty="0"/>
              <a:t> </a:t>
            </a:r>
            <a:r>
              <a:rPr lang="en-GB" dirty="0" err="1"/>
              <a:t>kamere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Frostum</a:t>
            </a:r>
            <a:r>
              <a:rPr lang="en-GB" dirty="0"/>
              <a:t> point cloud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Instance segmentation RGBD (</a:t>
            </a:r>
            <a:r>
              <a:rPr lang="en-GB" dirty="0" err="1"/>
              <a:t>upoštevamo</a:t>
            </a:r>
            <a:r>
              <a:rPr lang="en-GB" dirty="0"/>
              <a:t> </a:t>
            </a:r>
            <a:r>
              <a:rPr lang="en-GB" dirty="0" err="1"/>
              <a:t>postavitev</a:t>
            </a:r>
            <a:r>
              <a:rPr lang="en-GB" dirty="0"/>
              <a:t> </a:t>
            </a:r>
            <a:r>
              <a:rPr lang="en-GB" dirty="0" err="1"/>
              <a:t>točk</a:t>
            </a:r>
            <a:r>
              <a:rPr lang="en-GB" dirty="0"/>
              <a:t> in 2D </a:t>
            </a:r>
            <a:r>
              <a:rPr lang="en-GB" dirty="0" err="1"/>
              <a:t>klasifikacijo</a:t>
            </a:r>
            <a:r>
              <a:rPr lang="en-GB" dirty="0"/>
              <a:t> </a:t>
            </a:r>
            <a:r>
              <a:rPr lang="en-GB" dirty="0" err="1"/>
              <a:t>objekta</a:t>
            </a:r>
            <a:r>
              <a:rPr lang="en-GB" dirty="0"/>
              <a:t>) - </a:t>
            </a:r>
            <a:r>
              <a:rPr lang="en-GB" dirty="0" err="1"/>
              <a:t>PointNet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Določitev</a:t>
            </a:r>
            <a:r>
              <a:rPr lang="en-GB" dirty="0"/>
              <a:t> 3D bounding box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podlagi</a:t>
            </a:r>
            <a:r>
              <a:rPr lang="en-GB" dirty="0"/>
              <a:t> </a:t>
            </a:r>
            <a:r>
              <a:rPr lang="en-GB" dirty="0" err="1"/>
              <a:t>detektiranega</a:t>
            </a:r>
            <a:r>
              <a:rPr lang="en-GB" dirty="0"/>
              <a:t> </a:t>
            </a:r>
            <a:r>
              <a:rPr lang="en-GB" dirty="0" err="1"/>
              <a:t>oblaka</a:t>
            </a:r>
            <a:r>
              <a:rPr lang="en-GB" dirty="0"/>
              <a:t> </a:t>
            </a:r>
            <a:r>
              <a:rPr lang="en-GB" dirty="0" err="1"/>
              <a:t>točk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39B2B-31F1-4A9F-B153-06F7B5E5EC72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935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2484-8A74-D9D1-996F-C1568B63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E801-1202-992A-9E70-447E39FB1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70AC3-39A3-77A0-5BE9-C6301B26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99754-F111-530F-E9AA-C19AA015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9986-41E2-0AE9-9B52-E600E4AE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388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478E-4CC9-98BB-ACDF-1BDA1B77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AAA2A-F254-BBCB-1FCE-69521BE1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71AB-46B4-4DF1-21C3-28DA98F8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791F-FD8E-98A7-F377-59ED40AD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258B-A29E-60D6-54C0-30C38E99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001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9CE35-1638-DF73-3E32-A4725ACEF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5C61F-B525-9302-C8CF-E364FAC5D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A803B-66D8-AE51-6DD1-9715500B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078E-5832-A6EF-D659-6E4D5C98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8388-AFF2-5E6F-5A79-02BBFB6C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957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CA40-A88A-3710-B7F6-894FF4BB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F24F-92EE-F1C3-FFBD-A5DA576A4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DC516-7C74-E306-D7EA-EE8E7963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AF9BD-52EE-3E24-5B0A-C029511C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892C4-603B-5898-8AFB-1AE8ED33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830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A804-5D01-A0DC-0E2F-705D2EDD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0F620-9B01-A5C8-A002-A258CBA6A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E298F-C0B4-5BFC-BDDA-D287F042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5938-348F-2905-6BB9-9746DA8F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16D8B-9802-6CA8-7B9A-76768578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464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6F11-4C1E-AD0D-EFAF-2E9AD1E5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8706-CD76-F55D-BF0B-1E7E5BB4A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13C08-874A-672D-9B26-CC5E1C7F1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44953-A5CD-0EC9-2C2F-0819EA45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47D2-48A4-4537-BBA2-BF828389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6DDC2-CD41-8CE5-4E9B-4D7C5165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97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16B0-9862-C3F8-FE66-5FFA1C95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F2AE1-36FE-F657-D311-12060BE39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728E1-7E19-A405-CDF8-F3D74F8D2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D9B36-02F6-B0D0-60B6-46E927D26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DBA3-3F6F-A770-29D1-4B58A8EE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94F3B-DD13-0DA5-C5CC-EE073903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B629A-7296-E0A7-4CA7-0EBDD386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6C510-CED1-9B8F-A9F4-839EE183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586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A5F2-ADB1-CAA6-EAF1-F4807B40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EE395-4D00-F512-8FFE-44019A65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6FB69-6455-081F-321E-EF1FA885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665D3-2B93-1F64-D944-604C16F3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85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624DB-D606-7030-D21D-2F4E62E7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24A3C-9AEE-BE86-3664-FF50073D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125AA-FB49-5865-6137-93D58F4B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08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FCF5-33D4-E20C-2A67-FB3EB9B1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9E349-780B-BEA9-3C85-A05FE617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9BFB9-8F71-05E2-3ED7-D37992770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CD4D5-DAB1-F8A2-F6C0-12BE72F3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0C1F7-54A5-6EA4-00B6-D068EAC9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6A34F-44CD-91F8-B195-9DE3AA48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056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1D2D-B548-E6FE-36D2-20657872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734B82-52CA-7620-9813-A4F7E6836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0A50F-B53A-D31F-B0A8-9656826A6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45316-A6C1-8808-A381-E8544455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B4C41-A7A8-D43E-E0FF-A3CEBBF9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A666D-6D15-46CF-2C41-E1C3214F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153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6AB5A-F9B4-86C9-781E-5B6F796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DDC2B-546C-751E-5A31-5279D7C02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A87F9-D464-10F4-B9A6-7E4EC2212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AED2E-E524-4E59-99A2-6746811D0F90}" type="datetimeFigureOut">
              <a:rPr lang="LID4096" smtClean="0"/>
              <a:t>01/11/2023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5DEF1-67F9-401A-9A9D-55F28D22B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50B9-BB12-5A0A-E895-4BCAE821B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49A8-626B-4D3B-9D78-2D426ED75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086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rgbd-dataset.cs.washington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gbd-dataset.cs.washingt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rgbd.cs.princeton.edu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55BB6C-9E3A-43BF-BA3C-DAD98D60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161" y="3256726"/>
            <a:ext cx="8587668" cy="1515565"/>
          </a:xfrm>
        </p:spPr>
        <p:txBody>
          <a:bodyPr>
            <a:normAutofit fontScale="90000"/>
          </a:bodyPr>
          <a:lstStyle/>
          <a:p>
            <a:r>
              <a:rPr lang="en-GB" sz="4800" dirty="0" err="1">
                <a:solidFill>
                  <a:srgbClr val="C00000"/>
                </a:solidFill>
              </a:rPr>
              <a:t>Detekcija</a:t>
            </a:r>
            <a:r>
              <a:rPr lang="en-GB" sz="4800" dirty="0">
                <a:solidFill>
                  <a:srgbClr val="C00000"/>
                </a:solidFill>
              </a:rPr>
              <a:t> in </a:t>
            </a:r>
            <a:r>
              <a:rPr lang="en-GB" sz="4800" dirty="0" err="1">
                <a:solidFill>
                  <a:srgbClr val="C00000"/>
                </a:solidFill>
              </a:rPr>
              <a:t>kategorizacija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r>
              <a:rPr lang="en-GB" sz="4800" dirty="0" err="1">
                <a:solidFill>
                  <a:srgbClr val="C00000"/>
                </a:solidFill>
              </a:rPr>
              <a:t>objektov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r>
              <a:rPr lang="en-GB" sz="4800" dirty="0" err="1">
                <a:solidFill>
                  <a:srgbClr val="C00000"/>
                </a:solidFill>
              </a:rPr>
              <a:t>na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r>
              <a:rPr lang="en-GB" sz="4800" dirty="0" err="1">
                <a:solidFill>
                  <a:srgbClr val="C00000"/>
                </a:solidFill>
              </a:rPr>
              <a:t>površini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r>
              <a:rPr lang="en-GB" sz="4800" dirty="0" err="1">
                <a:solidFill>
                  <a:srgbClr val="C00000"/>
                </a:solidFill>
              </a:rPr>
              <a:t>jedilne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r>
              <a:rPr lang="en-GB" sz="4800" dirty="0" err="1">
                <a:solidFill>
                  <a:srgbClr val="C00000"/>
                </a:solidFill>
              </a:rPr>
              <a:t>mize</a:t>
            </a:r>
            <a:r>
              <a:rPr lang="en-GB" sz="4800" dirty="0">
                <a:solidFill>
                  <a:srgbClr val="C00000"/>
                </a:solidFill>
              </a:rPr>
              <a:t> z </a:t>
            </a:r>
            <a:r>
              <a:rPr lang="en-GB" sz="4800" dirty="0" err="1">
                <a:solidFill>
                  <a:srgbClr val="C00000"/>
                </a:solidFill>
              </a:rPr>
              <a:t>uporabo</a:t>
            </a:r>
            <a:r>
              <a:rPr lang="en-GB" sz="4800" dirty="0">
                <a:solidFill>
                  <a:srgbClr val="C00000"/>
                </a:solidFill>
              </a:rPr>
              <a:t> RGB-D </a:t>
            </a:r>
            <a:r>
              <a:rPr lang="en-GB" sz="4800" dirty="0" err="1">
                <a:solidFill>
                  <a:srgbClr val="C00000"/>
                </a:solidFill>
              </a:rPr>
              <a:t>podatkov</a:t>
            </a:r>
            <a:r>
              <a:rPr lang="en-GB" sz="4800" dirty="0">
                <a:solidFill>
                  <a:srgbClr val="C00000"/>
                </a:solidFill>
              </a:rPr>
              <a:t> </a:t>
            </a:r>
            <a:endParaRPr lang="sl-SI" sz="4800" dirty="0">
              <a:solidFill>
                <a:srgbClr val="C00000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7A6C321-F397-4E22-B236-C8D04CA5A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33" y="4856490"/>
            <a:ext cx="6400925" cy="918940"/>
          </a:xfrm>
        </p:spPr>
        <p:txBody>
          <a:bodyPr>
            <a:normAutofit/>
          </a:bodyPr>
          <a:lstStyle/>
          <a:p>
            <a:r>
              <a:rPr lang="sl-SI" sz="2000" dirty="0">
                <a:latin typeface="CMR12"/>
              </a:rPr>
              <a:t>Prva predstavitev seminarske naloge</a:t>
            </a:r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16FB3FA5-03AB-401B-BEEB-EBF96025CA9C}"/>
              </a:ext>
            </a:extLst>
          </p:cNvPr>
          <p:cNvSpPr txBox="1"/>
          <p:nvPr/>
        </p:nvSpPr>
        <p:spPr>
          <a:xfrm>
            <a:off x="741615" y="5504990"/>
            <a:ext cx="2942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0" i="0" u="none" strike="noStrike" baseline="0" dirty="0">
                <a:latin typeface="CMR17"/>
              </a:rPr>
              <a:t>Avtor: </a:t>
            </a:r>
            <a:r>
              <a:rPr lang="en-GB" sz="2000" b="0" i="0" u="none" strike="noStrike" baseline="0" dirty="0">
                <a:latin typeface="CMR17"/>
              </a:rPr>
              <a:t>Jakob Baumgartner</a:t>
            </a:r>
            <a:endParaRPr lang="sl-SI" sz="2000" dirty="0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19ACD6A9-03CC-4A1E-AC84-D7B54F02F8E7}"/>
              </a:ext>
            </a:extLst>
          </p:cNvPr>
          <p:cNvSpPr txBox="1"/>
          <p:nvPr/>
        </p:nvSpPr>
        <p:spPr>
          <a:xfrm>
            <a:off x="741616" y="5943827"/>
            <a:ext cx="564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0" i="0" u="none" strike="noStrike" baseline="0" dirty="0">
                <a:latin typeface="CMR12"/>
              </a:rPr>
              <a:t>Mentor: </a:t>
            </a:r>
            <a:r>
              <a:rPr lang="sl-SI" sz="2000" dirty="0">
                <a:latin typeface="CMR12"/>
              </a:rPr>
              <a:t>doc</a:t>
            </a:r>
            <a:r>
              <a:rPr lang="sl-SI" sz="2000" b="0" i="0" u="none" strike="noStrike" baseline="0" dirty="0">
                <a:latin typeface="CMR12"/>
              </a:rPr>
              <a:t>. dr. </a:t>
            </a:r>
            <a:r>
              <a:rPr lang="sl-SI" sz="2000" dirty="0">
                <a:latin typeface="CMR12"/>
              </a:rPr>
              <a:t>Janez Perš</a:t>
            </a:r>
            <a:endParaRPr lang="sl-SI" sz="2000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BCA3EC94-C0AA-44D9-B762-805E041A8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73" y="449669"/>
            <a:ext cx="2152448" cy="1853988"/>
          </a:xfrm>
          <a:prstGeom prst="rect">
            <a:avLst/>
          </a:prstGeom>
        </p:spPr>
      </p:pic>
      <p:sp>
        <p:nvSpPr>
          <p:cNvPr id="9" name="PoljeZBesedilom 8">
            <a:extLst>
              <a:ext uri="{FF2B5EF4-FFF2-40B4-BE49-F238E27FC236}">
                <a16:creationId xmlns:a16="http://schemas.microsoft.com/office/drawing/2014/main" id="{D9C1AB84-EB85-4096-B363-AB43E3FAB5AF}"/>
              </a:ext>
            </a:extLst>
          </p:cNvPr>
          <p:cNvSpPr txBox="1"/>
          <p:nvPr/>
        </p:nvSpPr>
        <p:spPr>
          <a:xfrm>
            <a:off x="9187544" y="5943827"/>
            <a:ext cx="30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R12"/>
              </a:rPr>
              <a:t>Ljubljana,</a:t>
            </a:r>
            <a:r>
              <a:rPr lang="sl-SI" sz="2000" dirty="0">
                <a:latin typeface="CMR12"/>
              </a:rPr>
              <a:t> </a:t>
            </a:r>
            <a:r>
              <a:rPr lang="en-GB" sz="2000" dirty="0">
                <a:latin typeface="CMR12"/>
              </a:rPr>
              <a:t>11.1.</a:t>
            </a:r>
            <a:r>
              <a:rPr lang="en-US" sz="2000" dirty="0">
                <a:latin typeface="CMR12"/>
              </a:rPr>
              <a:t>2023</a:t>
            </a:r>
            <a:endParaRPr lang="sl-SI" sz="2000" dirty="0"/>
          </a:p>
        </p:txBody>
      </p:sp>
      <p:sp>
        <p:nvSpPr>
          <p:cNvPr id="11" name="PoljeZBesedilom 10">
            <a:extLst>
              <a:ext uri="{FF2B5EF4-FFF2-40B4-BE49-F238E27FC236}">
                <a16:creationId xmlns:a16="http://schemas.microsoft.com/office/drawing/2014/main" id="{60B4334C-D948-4D8C-9FC5-307D0A35ED49}"/>
              </a:ext>
            </a:extLst>
          </p:cNvPr>
          <p:cNvSpPr txBox="1"/>
          <p:nvPr/>
        </p:nvSpPr>
        <p:spPr>
          <a:xfrm>
            <a:off x="5533677" y="2532549"/>
            <a:ext cx="112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800" dirty="0">
                <a:latin typeface="CMR12"/>
              </a:rPr>
              <a:t>Strojni vid</a:t>
            </a:r>
            <a:endParaRPr lang="en-US" sz="1800" b="0" i="0" u="none" strike="noStrike" baseline="0" dirty="0">
              <a:latin typeface="CMR12"/>
            </a:endParaRPr>
          </a:p>
        </p:txBody>
      </p:sp>
    </p:spTree>
    <p:extLst>
      <p:ext uri="{BB962C8B-B14F-4D97-AF65-F5344CB8AC3E}">
        <p14:creationId xmlns:p14="http://schemas.microsoft.com/office/powerpoint/2010/main" val="230669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1BB3A-F292-0F07-019D-67E0C191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Predstavitev problema</a:t>
            </a:r>
          </a:p>
        </p:txBody>
      </p:sp>
      <p:pic>
        <p:nvPicPr>
          <p:cNvPr id="10" name="Picture 9" descr="A picture containing text, indoor, floor, table&#10;&#10;Description automatically generated">
            <a:extLst>
              <a:ext uri="{FF2B5EF4-FFF2-40B4-BE49-F238E27FC236}">
                <a16:creationId xmlns:a16="http://schemas.microsoft.com/office/drawing/2014/main" id="{C13C8F8D-D6CE-2E99-DB94-EDB554FC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44" y="1471308"/>
            <a:ext cx="6896912" cy="51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5747-4340-66DD-616B-8497217E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RGB-D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2C6648-0824-18F3-4FDF-CB746908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6202" y="1058999"/>
            <a:ext cx="6699592" cy="244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02233-FD8E-3011-1EF0-E66FEED1A099}"/>
              </a:ext>
            </a:extLst>
          </p:cNvPr>
          <p:cNvSpPr txBox="1"/>
          <p:nvPr/>
        </p:nvSpPr>
        <p:spPr>
          <a:xfrm>
            <a:off x="361654" y="638224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RGB-D (Kinect) Object Dataset (washington.edu)</a:t>
            </a:r>
            <a:endParaRPr lang="LID4096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3B148D-0181-3A39-918A-DCCA92AC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3626404"/>
            <a:ext cx="9867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6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pth Camera D435 Camera Modules">
            <a:extLst>
              <a:ext uri="{FF2B5EF4-FFF2-40B4-BE49-F238E27FC236}">
                <a16:creationId xmlns:a16="http://schemas.microsoft.com/office/drawing/2014/main" id="{8E8A4A84-667D-EB78-A3BC-00BDA8DC2E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602214"/>
            <a:ext cx="10905066" cy="471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epth camera D435">
            <a:extLst>
              <a:ext uri="{FF2B5EF4-FFF2-40B4-BE49-F238E27FC236}">
                <a16:creationId xmlns:a16="http://schemas.microsoft.com/office/drawing/2014/main" id="{B6091425-6DA7-C5FB-3EC7-EACF3F1F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43" y="260000"/>
            <a:ext cx="5135910" cy="134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09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07DB-E440-09BB-98F3-3186754E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/>
              <a:t>Podatkovna zbirka</a:t>
            </a:r>
            <a:endParaRPr lang="LID4096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3C37-8C0C-0370-E109-3E3D0C5F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GB" sz="2000"/>
              <a:t>Washington </a:t>
            </a:r>
            <a:r>
              <a:rPr lang="en-US" sz="2000">
                <a:hlinkClick r:id="rId3"/>
              </a:rPr>
              <a:t>RGB-D (Kinect) Object Dataset (washington.edu)</a:t>
            </a:r>
            <a:endParaRPr lang="en-US" sz="2000"/>
          </a:p>
          <a:p>
            <a:pPr lvl="1"/>
            <a:r>
              <a:rPr lang="en-US" sz="2000"/>
              <a:t>Objects on turntable</a:t>
            </a:r>
          </a:p>
          <a:p>
            <a:pPr lvl="1"/>
            <a:r>
              <a:rPr lang="en-US" sz="2000"/>
              <a:t>Video sequences (annotated)</a:t>
            </a:r>
          </a:p>
          <a:p>
            <a:pPr lvl="1"/>
            <a:r>
              <a:rPr lang="en-US" sz="2000"/>
              <a:t>Kitchen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SUN RGBD </a:t>
            </a:r>
            <a:r>
              <a:rPr lang="en-US" sz="2000">
                <a:hlinkClick r:id="rId4"/>
              </a:rPr>
              <a:t>SUN RGB-D: A RGB-D Scene Understanding Benchmark Suite (princeton.edu)</a:t>
            </a:r>
            <a:endParaRPr lang="en-US" sz="2000"/>
          </a:p>
          <a:p>
            <a:pPr lvl="2"/>
            <a:r>
              <a:rPr lang="en-US"/>
              <a:t>Room</a:t>
            </a:r>
          </a:p>
          <a:p>
            <a:pPr lvl="2"/>
            <a:r>
              <a:rPr lang="en-US"/>
              <a:t>furniture</a:t>
            </a:r>
            <a:endParaRPr lang="LID409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7DB1DA-2444-D368-D588-9B6429ED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236477"/>
            <a:ext cx="6253212" cy="34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0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EFE5-9507-4427-11FD-617B6120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Pristopi</a:t>
            </a:r>
            <a:r>
              <a:rPr lang="en-GB" dirty="0"/>
              <a:t> (</a:t>
            </a:r>
            <a:r>
              <a:rPr lang="en-GB" dirty="0" err="1"/>
              <a:t>deteckija</a:t>
            </a:r>
            <a:r>
              <a:rPr lang="en-GB" dirty="0"/>
              <a:t> &amp; </a:t>
            </a:r>
            <a:r>
              <a:rPr lang="en-GB" dirty="0" err="1"/>
              <a:t>klasifikacija</a:t>
            </a:r>
            <a:r>
              <a:rPr lang="en-GB" dirty="0"/>
              <a:t>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562D-8F67-82A4-E769-A6D7AC670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87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2.5D </a:t>
            </a:r>
            <a:r>
              <a:rPr lang="en-GB" dirty="0" err="1"/>
              <a:t>pristopi</a:t>
            </a:r>
            <a:r>
              <a:rPr lang="en-GB" dirty="0"/>
              <a:t> s </a:t>
            </a:r>
            <a:r>
              <a:rPr lang="en-GB" dirty="0" err="1"/>
              <a:t>klasičnimi</a:t>
            </a:r>
            <a:r>
              <a:rPr lang="en-GB" dirty="0"/>
              <a:t> </a:t>
            </a:r>
            <a:r>
              <a:rPr lang="en-GB" dirty="0" err="1"/>
              <a:t>metodami</a:t>
            </a:r>
            <a:endParaRPr lang="en-GB" dirty="0"/>
          </a:p>
          <a:p>
            <a:pPr lvl="1"/>
            <a:r>
              <a:rPr lang="en-GB" dirty="0"/>
              <a:t>D - </a:t>
            </a:r>
            <a:r>
              <a:rPr lang="en-GB" dirty="0" err="1"/>
              <a:t>globinska</a:t>
            </a:r>
            <a:r>
              <a:rPr lang="en-GB" dirty="0"/>
              <a:t> </a:t>
            </a:r>
            <a:r>
              <a:rPr lang="en-GB" dirty="0" err="1"/>
              <a:t>informacija</a:t>
            </a:r>
            <a:r>
              <a:rPr lang="en-GB" dirty="0"/>
              <a:t> </a:t>
            </a:r>
            <a:r>
              <a:rPr lang="en-GB" dirty="0" err="1"/>
              <a:t>dodana</a:t>
            </a:r>
            <a:r>
              <a:rPr lang="en-GB" dirty="0"/>
              <a:t> RGB </a:t>
            </a:r>
            <a:r>
              <a:rPr lang="en-GB" dirty="0" err="1"/>
              <a:t>kot</a:t>
            </a:r>
            <a:r>
              <a:rPr lang="en-GB" dirty="0"/>
              <a:t> </a:t>
            </a:r>
            <a:r>
              <a:rPr lang="en-GB" dirty="0" err="1"/>
              <a:t>dodatni</a:t>
            </a:r>
            <a:r>
              <a:rPr lang="en-GB" dirty="0"/>
              <a:t> </a:t>
            </a:r>
            <a:r>
              <a:rPr lang="en-GB" dirty="0" err="1"/>
              <a:t>kanal</a:t>
            </a: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 </a:t>
            </a:r>
            <a:r>
              <a:rPr lang="en-GB" dirty="0" err="1"/>
              <a:t>informacij</a:t>
            </a:r>
            <a:endParaRPr lang="en-GB" dirty="0"/>
          </a:p>
          <a:p>
            <a:r>
              <a:rPr lang="en-GB" dirty="0"/>
              <a:t>2D </a:t>
            </a:r>
            <a:r>
              <a:rPr lang="en-GB" dirty="0" err="1"/>
              <a:t>gnani</a:t>
            </a:r>
            <a:r>
              <a:rPr lang="en-GB" dirty="0"/>
              <a:t> 3D </a:t>
            </a:r>
            <a:r>
              <a:rPr lang="en-GB" dirty="0" err="1"/>
              <a:t>pristopi</a:t>
            </a:r>
            <a:endParaRPr lang="en-GB" dirty="0"/>
          </a:p>
          <a:p>
            <a:pPr lvl="1"/>
            <a:r>
              <a:rPr lang="en-GB" dirty="0"/>
              <a:t>2D </a:t>
            </a:r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območja</a:t>
            </a:r>
            <a:r>
              <a:rPr lang="en-GB" dirty="0"/>
              <a:t>, 3D </a:t>
            </a:r>
            <a:r>
              <a:rPr lang="en-GB" dirty="0" err="1"/>
              <a:t>detekcija</a:t>
            </a:r>
            <a:r>
              <a:rPr lang="en-GB" dirty="0"/>
              <a:t> </a:t>
            </a:r>
            <a:r>
              <a:rPr lang="en-GB" dirty="0" err="1"/>
              <a:t>objekta</a:t>
            </a:r>
            <a:endParaRPr lang="en-GB" dirty="0"/>
          </a:p>
          <a:p>
            <a:r>
              <a:rPr lang="en-GB" dirty="0" err="1"/>
              <a:t>Pristopi</a:t>
            </a:r>
            <a:r>
              <a:rPr lang="en-GB" dirty="0"/>
              <a:t> </a:t>
            </a:r>
            <a:r>
              <a:rPr lang="en-GB" dirty="0" err="1"/>
              <a:t>bazirani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geometrijskih</a:t>
            </a:r>
            <a:r>
              <a:rPr lang="en-GB" dirty="0"/>
              <a:t> </a:t>
            </a:r>
            <a:r>
              <a:rPr lang="en-GB" dirty="0" err="1"/>
              <a:t>deskriptorijh</a:t>
            </a:r>
            <a:endParaRPr lang="en-GB" dirty="0"/>
          </a:p>
          <a:p>
            <a:pPr lvl="1"/>
            <a:r>
              <a:rPr lang="en-GB" dirty="0"/>
              <a:t>HOG (</a:t>
            </a:r>
            <a:r>
              <a:rPr lang="sl-SI" dirty="0"/>
              <a:t>histogram of oriented gradients</a:t>
            </a:r>
            <a:r>
              <a:rPr lang="en-GB" dirty="0"/>
              <a:t>),</a:t>
            </a:r>
          </a:p>
          <a:p>
            <a:pPr lvl="1"/>
            <a:r>
              <a:rPr lang="en-GB" dirty="0"/>
              <a:t>SIFT,</a:t>
            </a:r>
          </a:p>
          <a:p>
            <a:pPr lvl="1"/>
            <a:r>
              <a:rPr lang="en-GB" dirty="0"/>
              <a:t>Latent Support Surfaces,</a:t>
            </a:r>
          </a:p>
          <a:p>
            <a:pPr lvl="1"/>
            <a:r>
              <a:rPr lang="en-GB" dirty="0"/>
              <a:t>Sobel, Hough, …</a:t>
            </a:r>
          </a:p>
          <a:p>
            <a:r>
              <a:rPr lang="en-GB" dirty="0"/>
              <a:t>3D </a:t>
            </a:r>
            <a:r>
              <a:rPr lang="en-GB" dirty="0" err="1"/>
              <a:t>konvolucijski</a:t>
            </a:r>
            <a:r>
              <a:rPr lang="en-GB" dirty="0"/>
              <a:t> </a:t>
            </a:r>
            <a:r>
              <a:rPr lang="en-GB" dirty="0" err="1"/>
              <a:t>pristopi</a:t>
            </a:r>
            <a:endParaRPr lang="en-GB" dirty="0"/>
          </a:p>
          <a:p>
            <a:pPr lvl="1"/>
            <a:r>
              <a:rPr lang="en-GB" dirty="0"/>
              <a:t>3D sliding windows, point clouds, voxels,</a:t>
            </a:r>
          </a:p>
          <a:p>
            <a:pPr lvl="1"/>
            <a:r>
              <a:rPr lang="en-GB" dirty="0"/>
              <a:t>Vote-net (“region proposals”),</a:t>
            </a:r>
          </a:p>
          <a:p>
            <a:pPr lvl="1"/>
            <a:r>
              <a:rPr lang="en-GB" dirty="0" err="1"/>
              <a:t>Počasni</a:t>
            </a:r>
            <a:r>
              <a:rPr lang="en-GB" dirty="0"/>
              <a:t> 3D conv &gt;&gt; 2D conv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F5AA1-1982-E3C7-E4F6-688D4A69192A}"/>
              </a:ext>
            </a:extLst>
          </p:cNvPr>
          <p:cNvSpPr txBox="1"/>
          <p:nvPr/>
        </p:nvSpPr>
        <p:spPr>
          <a:xfrm>
            <a:off x="475061" y="6176963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Recent advances in 3D object detection based on RGB-D: A survey</a:t>
            </a:r>
          </a:p>
        </p:txBody>
      </p:sp>
    </p:spTree>
    <p:extLst>
      <p:ext uri="{BB962C8B-B14F-4D97-AF65-F5344CB8AC3E}">
        <p14:creationId xmlns:p14="http://schemas.microsoft.com/office/powerpoint/2010/main" val="338754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27E6D-F6EE-0D70-2996-399A88EDE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DA84BD-40C3-559D-3BE7-C049A631D0C8}"/>
                  </a:ext>
                </a:extLst>
              </p14:cNvPr>
              <p14:cNvContentPartPr/>
              <p14:nvPr/>
            </p14:nvContentPartPr>
            <p14:xfrm>
              <a:off x="856890" y="3550695"/>
              <a:ext cx="101498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DA84BD-40C3-559D-3BE7-C049A631D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0" y="3443055"/>
                <a:ext cx="10257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05125F-19BE-B37A-0647-FCA0A48A6A11}"/>
                  </a:ext>
                </a:extLst>
              </p14:cNvPr>
              <p14:cNvContentPartPr/>
              <p14:nvPr/>
            </p14:nvContentPartPr>
            <p14:xfrm>
              <a:off x="809370" y="3722055"/>
              <a:ext cx="101966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05125F-19BE-B37A-0647-FCA0A48A6A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730" y="3614415"/>
                <a:ext cx="10304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603356-2058-83F0-0976-965D6B5E5B12}"/>
                  </a:ext>
                </a:extLst>
              </p14:cNvPr>
              <p14:cNvContentPartPr/>
              <p14:nvPr/>
            </p14:nvContentPartPr>
            <p14:xfrm>
              <a:off x="780930" y="4789095"/>
              <a:ext cx="93106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603356-2058-83F0-0976-965D6B5E5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290" y="4681095"/>
                <a:ext cx="94183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33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F2320-2F72-151C-C433-7E2B01413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GB" sz="4000" dirty="0"/>
              <a:t>F-</a:t>
            </a:r>
            <a:r>
              <a:rPr lang="en-GB" sz="4000" dirty="0" err="1"/>
              <a:t>PointNet</a:t>
            </a:r>
            <a:endParaRPr lang="LID4096" sz="4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336C10-07EF-12F7-3A3C-47E0F0CB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8" y="1851660"/>
            <a:ext cx="10515595" cy="3154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7C29C6-F05C-C2B4-5370-7BD2B3EDBF5B}"/>
              </a:ext>
            </a:extLst>
          </p:cNvPr>
          <p:cNvSpPr txBox="1"/>
          <p:nvPr/>
        </p:nvSpPr>
        <p:spPr>
          <a:xfrm>
            <a:off x="453081" y="6031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Frustum </a:t>
            </a:r>
            <a:r>
              <a:rPr lang="en-US" dirty="0" err="1"/>
              <a:t>PointNets</a:t>
            </a:r>
            <a:r>
              <a:rPr lang="en-US" dirty="0"/>
              <a:t> for 3D Object Detection from RGB-D Data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5713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345</Words>
  <Application>Microsoft Office PowerPoint</Application>
  <PresentationFormat>Widescreen</PresentationFormat>
  <Paragraphs>63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CMR12</vt:lpstr>
      <vt:lpstr>CMR17</vt:lpstr>
      <vt:lpstr>Office Theme</vt:lpstr>
      <vt:lpstr>Detekcija in kategorizacija objektov na površini jedilne mize z uporabo RGB-D podatkov </vt:lpstr>
      <vt:lpstr>Predstavitev problema</vt:lpstr>
      <vt:lpstr>RGB-D</vt:lpstr>
      <vt:lpstr>PowerPoint Presentation</vt:lpstr>
      <vt:lpstr>Podatkovna zbirka</vt:lpstr>
      <vt:lpstr>Pristopi (deteckija &amp; klasifikacija)</vt:lpstr>
      <vt:lpstr>PowerPoint Presentation</vt:lpstr>
      <vt:lpstr>F-PointNet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Detekcija in kategorizacija objektov na površini jedilne mize z uporabo RGB-D podatkov </dc:title>
  <dc:creator>Jakob Baumgartner</dc:creator>
  <cp:lastModifiedBy>Jakob Baumgartner</cp:lastModifiedBy>
  <cp:revision>6</cp:revision>
  <dcterms:created xsi:type="dcterms:W3CDTF">2023-01-10T20:05:22Z</dcterms:created>
  <dcterms:modified xsi:type="dcterms:W3CDTF">2023-01-11T10:54:00Z</dcterms:modified>
</cp:coreProperties>
</file>